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5" r:id="rId10"/>
    <p:sldId id="267" r:id="rId11"/>
    <p:sldId id="270" r:id="rId12"/>
    <p:sldId id="268" r:id="rId13"/>
    <p:sldId id="269" r:id="rId14"/>
    <p:sldId id="271" r:id="rId15"/>
    <p:sldId id="272" r:id="rId16"/>
    <p:sldId id="273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451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9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66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42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9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0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7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6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8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51CDE80-1697-4624-A45B-A86A2B9DED9E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4065258-A264-439B-A69F-D8C2FB91A20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45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3" descr="תמונה שמכילה חוץ, ירוק, חוט, אור&#10;&#10;התיאור נוצר באופן אוטומטי">
            <a:extLst>
              <a:ext uri="{FF2B5EF4-FFF2-40B4-BE49-F238E27FC236}">
                <a16:creationId xmlns:a16="http://schemas.microsoft.com/office/drawing/2014/main" id="{D3C3FC72-B2F4-4686-A28F-8A0A5F22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5900"/>
                    </a14:imgEffect>
                    <a14:imgEffect>
                      <a14:saturation sat="128000"/>
                    </a14:imgEffect>
                    <a14:imgEffect>
                      <a14:brightnessContrast bright="18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523"/>
            <a:ext cx="12191999" cy="6904886"/>
          </a:xfrm>
          <a:prstGeom prst="rect">
            <a:avLst/>
          </a:prstGeom>
          <a:gradFill>
            <a:gsLst>
              <a:gs pos="0">
                <a:schemeClr val="accent1">
                  <a:lumMod val="6000"/>
                  <a:lumOff val="94000"/>
                  <a:alpha val="4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753E66-7C40-4134-86BB-016D1ABA8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181" y="1219331"/>
            <a:ext cx="9725637" cy="1555328"/>
          </a:xfrm>
        </p:spPr>
        <p:txBody>
          <a:bodyPr>
            <a:normAutofit fontScale="90000"/>
          </a:bodyPr>
          <a:lstStyle/>
          <a:p>
            <a:pPr algn="ctr"/>
            <a:r>
              <a:rPr lang="he-IL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אופטימיזציה של אלמנטים ברשת חשמל חכמה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016B6EE-D7A5-4DE2-904F-D685CD9D4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478666"/>
              </p:ext>
            </p:extLst>
          </p:nvPr>
        </p:nvGraphicFramePr>
        <p:xfrm>
          <a:off x="2031999" y="3496422"/>
          <a:ext cx="8128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7485641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006547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rtl="0"/>
                      <a:r>
                        <a:rPr lang="he-IL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פרויקט מס' 19-1-1-1951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0470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r" rtl="0"/>
                      <a:r>
                        <a:rPr lang="he-IL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מבצעים: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440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he-IL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305002115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תומר שפר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495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he-IL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308552967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עדי פולק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682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r" rtl="0"/>
                      <a:r>
                        <a:rPr lang="he-IL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מנחה: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78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he-IL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אוניברסיטת תל אביב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ד"ר יובל </a:t>
                      </a:r>
                      <a:r>
                        <a:rPr lang="he-IL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בק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95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926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3844"/>
            <a:ext cx="3833906" cy="4952492"/>
          </a:xfrm>
        </p:spPr>
        <p:txBody>
          <a:bodyPr/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Feeder 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13B96-6E65-4139-8FF2-741F2EC5BF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876" y="1830388"/>
            <a:ext cx="4774248" cy="3795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37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144" y="231013"/>
            <a:ext cx="8314888" cy="4952492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- השוואה בין השיטות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Feeder 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EFFD5-80E3-4EEA-9046-F2FA54B483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5110" y="1246072"/>
            <a:ext cx="9621780" cy="3138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5AEE3B-B04E-4C04-8527-5A684F239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730500"/>
            <a:ext cx="4457700" cy="10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Feeder 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CB50D-624F-49D7-90CA-C04443B596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6031" y="2065020"/>
            <a:ext cx="4245019" cy="3205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C70FF-2DBD-4849-8E08-E2C501DE820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45" y="2065020"/>
            <a:ext cx="6717502" cy="3205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033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Feeder 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FD95F-26FA-40B2-AFC2-6709420A10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277" y="1690688"/>
            <a:ext cx="5211445" cy="3998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980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70" y="331526"/>
            <a:ext cx="8600114" cy="4952492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- השוואה בין השיטות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Feeder 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3BAFB-8E47-45FD-B820-875408288E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4889" y="1355128"/>
            <a:ext cx="8502222" cy="2540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00ED1-3E6A-48C0-B749-588B8739E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4372228"/>
            <a:ext cx="4902200" cy="10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4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2865" y="359822"/>
            <a:ext cx="6234418" cy="4952492"/>
          </a:xfrm>
        </p:spPr>
        <p:txBody>
          <a:bodyPr/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Case 15 - Radial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343E2-BC6A-469C-9F6A-71B16EA6D7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44344" y="1493837"/>
            <a:ext cx="8659087" cy="2684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ABDD73-47E2-41B3-A487-0C86657B3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4749093"/>
            <a:ext cx="5600700" cy="123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3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5865" y="440037"/>
            <a:ext cx="5334000" cy="4952492"/>
          </a:xfrm>
        </p:spPr>
        <p:txBody>
          <a:bodyPr/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Case 15 - Radial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FD31-822E-40F1-BCF2-38A04D5046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618" y="1287357"/>
            <a:ext cx="7962763" cy="4849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969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1623"/>
            <a:ext cx="5118683" cy="4952492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תוצאות ומסקנות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12E3-BE20-4A43-8151-C6BAD80B9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511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שיטת האופטימיזציה שבחרנו הניבה תוצאות זהות או טובות יותר מהשיטה הנהוגה כיום בתעשייה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יתרון מובהק – בדיקת כל </a:t>
            </a:r>
            <a:r>
              <a:rPr lang="he-IL" dirty="0" err="1">
                <a:latin typeface="Calibri" panose="020F0502020204030204" pitchFamily="34" charset="0"/>
                <a:cs typeface="Calibri" panose="020F0502020204030204" pitchFamily="34" charset="0"/>
              </a:rPr>
              <a:t>קונפיגורציות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החיבור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הניתוח לא נעשה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ולכן זמן הריצה לא מהווה מגבלה מובהקת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יחד עם זאת – זמן הריצה </a:t>
            </a:r>
            <a:r>
              <a:rPr lang="he-IL" dirty="0" err="1">
                <a:latin typeface="Calibri" panose="020F0502020204030204" pitchFamily="34" charset="0"/>
                <a:cs typeface="Calibri" panose="020F0502020204030204" pitchFamily="34" charset="0"/>
              </a:rPr>
              <a:t>אקספוננציאלי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לפי מספר הצמתים ולכן השיטה יחסית מסורבלת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ברשתות גדולות השיטה לא תהיה ישימה לאור מגבלות זיכרון</a:t>
            </a:r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8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94" y="626790"/>
            <a:ext cx="3833906" cy="4952492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הצעות להמשך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12E3-BE20-4A43-8151-C6BAD80B9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511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הוספת אלמנטים נשלטים נוספים מלבד קבלים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בחינת אופטימיזציה לפי פונקציות מחיר נוספות - הפרש מתחים בערך מוחלט, הספק </a:t>
            </a:r>
            <a:r>
              <a:rPr lang="he-IL" dirty="0" err="1">
                <a:latin typeface="Calibri" panose="020F0502020204030204" pitchFamily="34" charset="0"/>
                <a:cs typeface="Calibri" panose="020F0502020204030204" pitchFamily="34" charset="0"/>
              </a:rPr>
              <a:t>ריאקטיבי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מקסימלי ברשת ועוד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אלגוריתם יעיל יותר</a:t>
            </a:r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259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0" y="305678"/>
            <a:ext cx="3833906" cy="4952492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מבוא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12E3-BE20-4A43-8151-C6BAD80B9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2" y="1445366"/>
            <a:ext cx="6248398" cy="5655156"/>
          </a:xfrm>
        </p:spPr>
        <p:txBody>
          <a:bodyPr/>
          <a:lstStyle/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רשתות חשמל חכמות – רשתות הניתנות לשליטה ובקרה מרחוק 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שליטה בפרופיל המתחים של הרשת יכולה לשפר את נצילות צריכת החשמל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חישוב בעזרת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Power Flow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בשיטת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Back-Forward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אופטימיזציה באמצעות חיבור קבלים במקביל לצמתים 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נעסוק ברשתות רדיאליות לא מאוזנות</a:t>
            </a:r>
          </a:p>
          <a:p>
            <a:pPr algn="r" rtl="1"/>
            <a:endParaRPr lang="he-IL" dirty="0"/>
          </a:p>
        </p:txBody>
      </p:sp>
      <p:pic>
        <p:nvPicPr>
          <p:cNvPr id="5" name="תמונה 11">
            <a:extLst>
              <a:ext uri="{FF2B5EF4-FFF2-40B4-BE49-F238E27FC236}">
                <a16:creationId xmlns:a16="http://schemas.microsoft.com/office/drawing/2014/main" id="{1330E557-9309-4B45-8DEB-3E51FC83D0A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1" b="6"/>
          <a:stretch/>
        </p:blipFill>
        <p:spPr>
          <a:xfrm>
            <a:off x="762000" y="3505570"/>
            <a:ext cx="2660009" cy="2310606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053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0" y="472842"/>
            <a:ext cx="3833906" cy="4952492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מוטיבציה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12E3-BE20-4A43-8151-C6BAD80B9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2" y="1432666"/>
            <a:ext cx="6248398" cy="5655156"/>
          </a:xfrm>
        </p:spPr>
        <p:txBody>
          <a:bodyPr/>
          <a:lstStyle/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הגדרת האופטימיזציה של הרשת – מה אנחנו רוצים להשיג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השגת אופטימיזציה טובה יותר מהמקובלת בתעשייה לפרופיל המתחים ברשת</a:t>
            </a:r>
          </a:p>
          <a:p>
            <a:pPr algn="r" rtl="1"/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19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94" y="546978"/>
            <a:ext cx="3833906" cy="4952492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מימוש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12E3-BE20-4A43-8151-C6BAD80B9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511"/>
            <a:ext cx="10515600" cy="4351338"/>
          </a:xfrm>
        </p:spPr>
        <p:txBody>
          <a:bodyPr/>
          <a:lstStyle/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סימולציית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MATLAB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שיטת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Brute – Force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חיבור קבלים במקביל לאימפדנס שקול של הצומת – הקטנת ההספק </a:t>
            </a:r>
            <a:r>
              <a:rPr lang="he-IL" dirty="0" err="1">
                <a:latin typeface="Calibri" panose="020F0502020204030204" pitchFamily="34" charset="0"/>
                <a:cs typeface="Calibri" panose="020F0502020204030204" pitchFamily="34" charset="0"/>
              </a:rPr>
              <a:t>הריאקטיבי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בדיקת כלל </a:t>
            </a:r>
            <a:r>
              <a:rPr lang="he-IL" dirty="0" err="1">
                <a:latin typeface="Calibri" panose="020F0502020204030204" pitchFamily="34" charset="0"/>
                <a:cs typeface="Calibri" panose="020F0502020204030204" pitchFamily="34" charset="0"/>
              </a:rPr>
              <a:t>קונפיגורציות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החיבור האפשריות</a:t>
            </a:r>
          </a:p>
          <a:p>
            <a:pPr lvl="1" algn="r"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חישוב מאפייני הרשת באמצעות אלגוריתם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Backward - Forward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5708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199" y="546978"/>
            <a:ext cx="7594600" cy="4952492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מימוש – דיאגרמת בלוקים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תמונה 108">
            <a:extLst>
              <a:ext uri="{FF2B5EF4-FFF2-40B4-BE49-F238E27FC236}">
                <a16:creationId xmlns:a16="http://schemas.microsoft.com/office/drawing/2014/main" id="{0309C412-6B6C-46F9-9B63-6394189C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591324"/>
            <a:ext cx="9016999" cy="43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95" y="470838"/>
            <a:ext cx="3833906" cy="4952492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מימוש - המשך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312E3-BE20-4A43-8151-C6BAD80B9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41222"/>
                <a:ext cx="10515600" cy="4351338"/>
              </a:xfrm>
            </p:spPr>
            <p:txBody>
              <a:bodyPr/>
              <a:lstStyle/>
              <a:p>
                <a:pPr algn="r" rtl="1"/>
                <a:r>
                  <a:rPr lang="he-IL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בחירת </a:t>
                </a:r>
                <a:r>
                  <a:rPr lang="he-IL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קונפיגורציית</a:t>
                </a:r>
                <a:r>
                  <a:rPr lang="he-IL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קבלים</a:t>
                </a:r>
              </a:p>
              <a:p>
                <a:pPr lvl="1" algn="r" rtl="1"/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עדכון צריכת ההספק </a:t>
                </a:r>
                <a:r>
                  <a:rPr lang="he-I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הריאקטיבי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לפי חיבור מקבילי של קבל לאימפדנס השקול של הצומת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 algn="r" rtl="1">
                  <a:buNone/>
                </a:pPr>
                <a:endParaRPr lang="he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𝑐𝑎𝑝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he-IL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 algn="r" rtl="1">
                  <a:buNone/>
                </a:pPr>
                <a:endParaRPr lang="he-IL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algn="r" rtl="1"/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העדכון מתבצע עבור כל אחד מהצמתים בהם יחובר קבל</a:t>
                </a:r>
              </a:p>
              <a:p>
                <a:pPr algn="r" rtl="1"/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312E3-BE20-4A43-8151-C6BAD80B9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41222"/>
                <a:ext cx="10515600" cy="4351338"/>
              </a:xfrm>
              <a:blipFill>
                <a:blip r:embed="rId2"/>
                <a:stretch>
                  <a:fillRect t="-700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027B7-95BC-40A8-92D2-A4DB56CF71E8}"/>
              </a:ext>
            </a:extLst>
          </p:cNvPr>
          <p:cNvGrpSpPr/>
          <p:nvPr/>
        </p:nvGrpSpPr>
        <p:grpSpPr>
          <a:xfrm>
            <a:off x="137195" y="156216"/>
            <a:ext cx="3477324" cy="1603218"/>
            <a:chOff x="146720" y="159391"/>
            <a:chExt cx="3477324" cy="16032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A1EF5-FD86-42FE-B1B0-46FDFC75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720" y="159391"/>
              <a:ext cx="3477324" cy="16032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5355E9-FF17-415D-BE99-2AA3A71B2275}"/>
                </a:ext>
              </a:extLst>
            </p:cNvPr>
            <p:cNvSpPr/>
            <p:nvPr/>
          </p:nvSpPr>
          <p:spPr>
            <a:xfrm>
              <a:off x="381000" y="1042673"/>
              <a:ext cx="583405" cy="310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5C626E4-BE7F-452E-B1F9-B8D6FBDCF2E9}"/>
              </a:ext>
            </a:extLst>
          </p:cNvPr>
          <p:cNvGrpSpPr/>
          <p:nvPr/>
        </p:nvGrpSpPr>
        <p:grpSpPr>
          <a:xfrm>
            <a:off x="371475" y="3429000"/>
            <a:ext cx="2194323" cy="2260116"/>
            <a:chOff x="663177" y="2707969"/>
            <a:chExt cx="2230040" cy="239059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9B9EF7-C08C-4E15-B117-9019DB9ED74F}"/>
                </a:ext>
              </a:extLst>
            </p:cNvPr>
            <p:cNvGrpSpPr/>
            <p:nvPr/>
          </p:nvGrpSpPr>
          <p:grpSpPr>
            <a:xfrm>
              <a:off x="663177" y="2707969"/>
              <a:ext cx="2230040" cy="2390598"/>
              <a:chOff x="684610" y="4093369"/>
              <a:chExt cx="971547" cy="111918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47AF963-00EB-4CA6-91AA-E3D5AE3FA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163" y="4255294"/>
                <a:ext cx="0" cy="2428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432D36B-D79C-4F2C-84EA-997C4159DE01}"/>
                  </a:ext>
                </a:extLst>
              </p:cNvPr>
              <p:cNvSpPr/>
              <p:nvPr/>
            </p:nvSpPr>
            <p:spPr>
              <a:xfrm>
                <a:off x="684610" y="4499922"/>
                <a:ext cx="469106" cy="20716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D921114-216E-4B0C-8718-F604AF96571F}"/>
                  </a:ext>
                </a:extLst>
              </p:cNvPr>
              <p:cNvCxnSpPr>
                <a:stCxn id="12" idx="2"/>
              </p:cNvCxnSpPr>
              <p:nvPr/>
            </p:nvCxnSpPr>
            <p:spPr>
              <a:xfrm>
                <a:off x="919163" y="4707090"/>
                <a:ext cx="0" cy="23876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9E42BAE-ECB6-4F5E-B53C-0C4F0F620E1C}"/>
                  </a:ext>
                </a:extLst>
              </p:cNvPr>
              <p:cNvCxnSpPr/>
              <p:nvPr/>
            </p:nvCxnSpPr>
            <p:spPr>
              <a:xfrm>
                <a:off x="919163" y="4988719"/>
                <a:ext cx="0" cy="5476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F967726-7511-47D6-80C3-C39448AE54E5}"/>
                  </a:ext>
                </a:extLst>
              </p:cNvPr>
              <p:cNvCxnSpPr/>
              <p:nvPr/>
            </p:nvCxnSpPr>
            <p:spPr>
              <a:xfrm>
                <a:off x="919163" y="5074444"/>
                <a:ext cx="0" cy="5476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5E2CAEC-EBA0-4CAF-9E1F-ACD4F52B3D92}"/>
                  </a:ext>
                </a:extLst>
              </p:cNvPr>
              <p:cNvCxnSpPr/>
              <p:nvPr/>
            </p:nvCxnSpPr>
            <p:spPr>
              <a:xfrm>
                <a:off x="919163" y="5157787"/>
                <a:ext cx="0" cy="5476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8FE4F2B-5FE9-4228-BB93-6A6AADF0CFAB}"/>
                  </a:ext>
                </a:extLst>
              </p:cNvPr>
              <p:cNvCxnSpPr/>
              <p:nvPr/>
            </p:nvCxnSpPr>
            <p:spPr>
              <a:xfrm>
                <a:off x="919163" y="4174331"/>
                <a:ext cx="0" cy="5476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EB4FCD2-B8A2-44CC-8DBA-B21C9FFA0BBF}"/>
                  </a:ext>
                </a:extLst>
              </p:cNvPr>
              <p:cNvCxnSpPr/>
              <p:nvPr/>
            </p:nvCxnSpPr>
            <p:spPr>
              <a:xfrm>
                <a:off x="919163" y="4093369"/>
                <a:ext cx="0" cy="5476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84D85B9-9217-4DDE-85D2-3884FA189075}"/>
                  </a:ext>
                </a:extLst>
              </p:cNvPr>
              <p:cNvCxnSpPr/>
              <p:nvPr/>
            </p:nvCxnSpPr>
            <p:spPr>
              <a:xfrm>
                <a:off x="919163" y="4293394"/>
                <a:ext cx="65484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A11641B-2D1F-4477-93C1-208A0AEFC258}"/>
                  </a:ext>
                </a:extLst>
              </p:cNvPr>
              <p:cNvCxnSpPr/>
              <p:nvPr/>
            </p:nvCxnSpPr>
            <p:spPr>
              <a:xfrm>
                <a:off x="1569244" y="4298156"/>
                <a:ext cx="0" cy="25003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E6C3DA8-DA7C-4B63-BD14-54EBEBADEDBD}"/>
                  </a:ext>
                </a:extLst>
              </p:cNvPr>
              <p:cNvCxnSpPr/>
              <p:nvPr/>
            </p:nvCxnSpPr>
            <p:spPr>
              <a:xfrm>
                <a:off x="1483519" y="4548188"/>
                <a:ext cx="16668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6746362-C953-49C1-A62B-1422B52AF795}"/>
                  </a:ext>
                </a:extLst>
              </p:cNvPr>
              <p:cNvCxnSpPr/>
              <p:nvPr/>
            </p:nvCxnSpPr>
            <p:spPr>
              <a:xfrm>
                <a:off x="1483518" y="4583906"/>
                <a:ext cx="16668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A795246-293A-4330-85F7-329F52C72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861" y="4583906"/>
                <a:ext cx="0" cy="10444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BE2F84E-4201-43EE-B8C9-7CC657B09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854" y="4688351"/>
                <a:ext cx="16430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35CFE39-2FE8-4149-88CC-F2B202B38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5190" y="4707090"/>
                <a:ext cx="83342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DEE768A-E83D-442F-BE61-1006314E84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238" y="4728521"/>
                <a:ext cx="4881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A063A81-5B13-4EE4-8D04-A62C49DABACA}"/>
                    </a:ext>
                  </a:extLst>
                </p:cNvPr>
                <p:cNvSpPr txBox="1"/>
                <p:nvPr/>
              </p:nvSpPr>
              <p:spPr>
                <a:xfrm>
                  <a:off x="775404" y="3594839"/>
                  <a:ext cx="901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A063A81-5B13-4EE4-8D04-A62C49DAB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04" y="3594839"/>
                  <a:ext cx="90173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629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972" y="257581"/>
            <a:ext cx="3833906" cy="4952492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מימוש - המשך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312E3-BE20-4A43-8151-C6BAD80B9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511"/>
                <a:ext cx="10515600" cy="4351338"/>
              </a:xfrm>
            </p:spPr>
            <p:txBody>
              <a:bodyPr/>
              <a:lstStyle/>
              <a:p>
                <a:pPr algn="r" rtl="1"/>
                <a:r>
                  <a:rPr lang="he-IL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אלגוריתם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Backward – Forward</a:t>
                </a:r>
                <a:endParaRPr lang="he-IL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algn="r" rtl="1"/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אתחול מתחי הצמתים וזרמי הענפים </a:t>
                </a:r>
              </a:p>
              <a:p>
                <a:pPr lvl="1" algn="r" rtl="1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Backward sweep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עדכון זרמי הענפים מהעלים לכיוון השורש</a:t>
                </a:r>
              </a:p>
              <a:p>
                <a:pPr lvl="1" algn="r" rtl="1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Forward sweep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עדכון מתחי הצמתים מהשורש לכיוון העלים</a:t>
                </a:r>
              </a:p>
              <a:p>
                <a:pPr lvl="1" algn="r" rtl="1"/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בדיקת התכנסות לפי תנאי העצירה הבאים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he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57600" lvl="8" indent="0" algn="ctr" rt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he-IL" sz="16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Δ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657600" lvl="8" indent="0" algn="ctr" rt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B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he-IL" sz="16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Δ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57600" lvl="8" indent="0" algn="ctr" rt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he-IL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algn="r" rt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𝑆𝑇𝑂𝑃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)∨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lang="he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 rtl="1"/>
                <a:endParaRPr lang="he-IL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 rtl="1"/>
                <a:endParaRPr lang="he-IL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 rtl="1"/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312E3-BE20-4A43-8151-C6BAD80B9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511"/>
                <a:ext cx="10515600" cy="4351338"/>
              </a:xfrm>
              <a:blipFill>
                <a:blip r:embed="rId2"/>
                <a:stretch>
                  <a:fillRect t="-700" r="-812" b="-12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46F005A-79D3-4EB8-9247-213DC5E5E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2" t="3665" r="3955" b="2698"/>
          <a:stretch/>
        </p:blipFill>
        <p:spPr>
          <a:xfrm>
            <a:off x="145205" y="2733827"/>
            <a:ext cx="4160940" cy="325190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9B6E5D9-D85A-476A-98BF-D6FF4CBF10EF}"/>
              </a:ext>
            </a:extLst>
          </p:cNvPr>
          <p:cNvGrpSpPr/>
          <p:nvPr/>
        </p:nvGrpSpPr>
        <p:grpSpPr>
          <a:xfrm>
            <a:off x="137195" y="156216"/>
            <a:ext cx="3477324" cy="1603218"/>
            <a:chOff x="137195" y="156216"/>
            <a:chExt cx="3477324" cy="16032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0A027B7-95BC-40A8-92D2-A4DB56CF71E8}"/>
                </a:ext>
              </a:extLst>
            </p:cNvPr>
            <p:cNvGrpSpPr/>
            <p:nvPr/>
          </p:nvGrpSpPr>
          <p:grpSpPr>
            <a:xfrm>
              <a:off x="137195" y="156216"/>
              <a:ext cx="3477324" cy="1603218"/>
              <a:chOff x="146720" y="159391"/>
              <a:chExt cx="3477324" cy="160321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3AA1EF5-FD86-42FE-B1B0-46FDFC757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720" y="159391"/>
                <a:ext cx="3477324" cy="1603218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5355E9-FF17-415D-BE99-2AA3A71B2275}"/>
                  </a:ext>
                </a:extLst>
              </p:cNvPr>
              <p:cNvSpPr/>
              <p:nvPr/>
            </p:nvSpPr>
            <p:spPr>
              <a:xfrm>
                <a:off x="1088231" y="1040606"/>
                <a:ext cx="566738" cy="34766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13F00C-51AC-44BA-9CCA-98725643BDDA}"/>
                </a:ext>
              </a:extLst>
            </p:cNvPr>
            <p:cNvSpPr/>
            <p:nvPr/>
          </p:nvSpPr>
          <p:spPr>
            <a:xfrm>
              <a:off x="1694656" y="1039497"/>
              <a:ext cx="531019" cy="3225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268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404" y="297997"/>
            <a:ext cx="7815483" cy="4952492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מימוש – השוואת תוצאות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312E3-BE20-4A43-8151-C6BAD80B9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511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algn="r" rtl="1"/>
                <a:r>
                  <a:rPr lang="he-IL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פונקציית המחיר</a:t>
                </a:r>
              </a:p>
              <a:p>
                <a:pPr marL="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sz="2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𝐵𝑎𝑠𝑒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∈{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he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r" rtl="1">
                  <a:buNone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מספר סידורי של </a:t>
                </a:r>
                <a:r>
                  <a:rPr lang="he-I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קונפיגורציית</a:t>
                </a: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הקבלים </a:t>
                </a:r>
              </a:p>
              <a:p>
                <a:pPr marL="0" indent="0" algn="r" rtl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המתח בצומת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בקונפיגורציית קבלים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endParaRPr lang="he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r" rtl="1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מספר הצמתים ברשת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he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הקונפיגורציה הנבחרת היא זו שמביאה למינימום את פונקציית המחיר</a:t>
                </a:r>
              </a:p>
              <a:p>
                <a:pPr marL="0" indent="0" algn="r" rt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𝑎𝑟𝑔𝑚𝑖𝑛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∈{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}</m:t>
                              </m:r>
                              <m:r>
                                <m:rPr>
                                  <m:nor/>
                                </m:rPr>
                                <a:rPr lang="he-IL" sz="2000" dirty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he-IL" sz="20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he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r" rtl="1">
                  <a:buNone/>
                </a:pPr>
                <a:endParaRPr lang="he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 rtl="1"/>
                <a:endParaRPr lang="he-IL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 rtl="1"/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312E3-BE20-4A43-8151-C6BAD80B9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511"/>
                <a:ext cx="10515600" cy="4351338"/>
              </a:xfrm>
              <a:blipFill>
                <a:blip r:embed="rId2"/>
                <a:stretch>
                  <a:fillRect t="-1120" r="-1565" b="-17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027B7-95BC-40A8-92D2-A4DB56CF71E8}"/>
              </a:ext>
            </a:extLst>
          </p:cNvPr>
          <p:cNvGrpSpPr/>
          <p:nvPr/>
        </p:nvGrpSpPr>
        <p:grpSpPr>
          <a:xfrm>
            <a:off x="137195" y="156216"/>
            <a:ext cx="3477324" cy="1603218"/>
            <a:chOff x="146720" y="159391"/>
            <a:chExt cx="3477324" cy="16032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A1EF5-FD86-42FE-B1B0-46FDFC75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720" y="159391"/>
              <a:ext cx="3477324" cy="16032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5355E9-FF17-415D-BE99-2AA3A71B2275}"/>
                </a:ext>
              </a:extLst>
            </p:cNvPr>
            <p:cNvSpPr/>
            <p:nvPr/>
          </p:nvSpPr>
          <p:spPr>
            <a:xfrm>
              <a:off x="2988469" y="529431"/>
              <a:ext cx="533400" cy="2333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7713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0586-BC1E-4D58-905A-5C7C0240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8019" y="572007"/>
            <a:ext cx="3833906" cy="4952492"/>
          </a:xfrm>
        </p:spPr>
        <p:txBody>
          <a:bodyPr/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Feeder 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08761D-EF26-49F0-924C-3646F18FB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4776" y="2412904"/>
            <a:ext cx="4120688" cy="3111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73838D-4731-4469-97A3-47C65D5F14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302" y="2414134"/>
            <a:ext cx="6494775" cy="3110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2488721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1598</TotalTime>
  <Words>396</Words>
  <Application>Microsoft Office PowerPoint</Application>
  <PresentationFormat>Widescreen</PresentationFormat>
  <Paragraphs>74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Century Schoolbook</vt:lpstr>
      <vt:lpstr>Corbel</vt:lpstr>
      <vt:lpstr>Headlines</vt:lpstr>
      <vt:lpstr>אופטימיזציה של אלמנטים ברשת חשמל חכמה</vt:lpstr>
      <vt:lpstr>מבוא</vt:lpstr>
      <vt:lpstr>מוטיבציה</vt:lpstr>
      <vt:lpstr>מימוש</vt:lpstr>
      <vt:lpstr>מימוש – דיאגרמת בלוקים</vt:lpstr>
      <vt:lpstr>מימוש - המשך</vt:lpstr>
      <vt:lpstr>מימוש - המשך</vt:lpstr>
      <vt:lpstr>מימוש – השוואת תוצאות</vt:lpstr>
      <vt:lpstr>Feeder H</vt:lpstr>
      <vt:lpstr>Feeder H</vt:lpstr>
      <vt:lpstr> - השוואה בין השיטותFeeder H</vt:lpstr>
      <vt:lpstr> Feeder F</vt:lpstr>
      <vt:lpstr> Feeder F</vt:lpstr>
      <vt:lpstr> - השוואה בין השיטותFeeder F</vt:lpstr>
      <vt:lpstr>Case 15 - Radial</vt:lpstr>
      <vt:lpstr>Case 15 - Radial</vt:lpstr>
      <vt:lpstr>תוצאות ומסקנות</vt:lpstr>
      <vt:lpstr>הצעות להמשך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אופטימיזציה של אלמנטים ברשת חשמל חכמה</dc:title>
  <dc:creator>USER1</dc:creator>
  <cp:lastModifiedBy>USER1</cp:lastModifiedBy>
  <cp:revision>42</cp:revision>
  <dcterms:created xsi:type="dcterms:W3CDTF">2020-08-23T15:38:40Z</dcterms:created>
  <dcterms:modified xsi:type="dcterms:W3CDTF">2020-08-24T19:00:51Z</dcterms:modified>
</cp:coreProperties>
</file>